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1"/>
  </p:notesMasterIdLst>
  <p:sldIdLst>
    <p:sldId id="256" r:id="rId3"/>
    <p:sldId id="260" r:id="rId4"/>
    <p:sldId id="290" r:id="rId5"/>
    <p:sldId id="267" r:id="rId6"/>
    <p:sldId id="268" r:id="rId7"/>
    <p:sldId id="291" r:id="rId8"/>
    <p:sldId id="269" r:id="rId9"/>
    <p:sldId id="293" r:id="rId10"/>
    <p:sldId id="280" r:id="rId11"/>
    <p:sldId id="281" r:id="rId12"/>
    <p:sldId id="272" r:id="rId13"/>
    <p:sldId id="282" r:id="rId14"/>
    <p:sldId id="283" r:id="rId15"/>
    <p:sldId id="292" r:id="rId16"/>
    <p:sldId id="284" r:id="rId17"/>
    <p:sldId id="285" r:id="rId18"/>
    <p:sldId id="286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24" autoAdjust="0"/>
    <p:restoredTop sz="94660"/>
  </p:normalViewPr>
  <p:slideViewPr>
    <p:cSldViewPr>
      <p:cViewPr varScale="1">
        <p:scale>
          <a:sx n="86" d="100"/>
          <a:sy n="86" d="100"/>
        </p:scale>
        <p:origin x="384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2811475771410927"/>
          <c:y val="4.8925122037979822E-2"/>
          <c:w val="0.72920322459692544"/>
          <c:h val="0.95031760468509685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  <a:sp3d/>
          </c:spPr>
          <c:invertIfNegative val="0"/>
          <c:cat>
            <c:strRef>
              <c:f>Sheet1!$A$2:$A$17</c:f>
              <c:strCache>
                <c:ptCount val="16"/>
                <c:pt idx="0">
                  <c:v>Hardware Design</c:v>
                </c:pt>
                <c:pt idx="1">
                  <c:v>Design and Build of Database</c:v>
                </c:pt>
                <c:pt idx="2">
                  <c:v>PCB Design and Build </c:v>
                </c:pt>
                <c:pt idx="3">
                  <c:v>Deisgn and Build of Front End Mobile App</c:v>
                </c:pt>
                <c:pt idx="4">
                  <c:v>Deisgn and Build of Front End Web App</c:v>
                </c:pt>
                <c:pt idx="5">
                  <c:v>Integration with Backend(Mobile)</c:v>
                </c:pt>
                <c:pt idx="6">
                  <c:v>Mobile App Testing</c:v>
                </c:pt>
                <c:pt idx="7">
                  <c:v>Integration with Backend(Web App)</c:v>
                </c:pt>
                <c:pt idx="8">
                  <c:v>Hardware Prototype for Identification</c:v>
                </c:pt>
                <c:pt idx="9">
                  <c:v>Prototype  for Classification</c:v>
                </c:pt>
                <c:pt idx="10">
                  <c:v>Prototype Test</c:v>
                </c:pt>
                <c:pt idx="11">
                  <c:v>Web App Testing</c:v>
                </c:pt>
                <c:pt idx="12">
                  <c:v>Integration with data from hardware</c:v>
                </c:pt>
                <c:pt idx="13">
                  <c:v>Actual Hardware Build</c:v>
                </c:pt>
                <c:pt idx="14">
                  <c:v>Entire System Test</c:v>
                </c:pt>
                <c:pt idx="15">
                  <c:v>Preparation for 2nd Sem Project Defence</c:v>
                </c:pt>
              </c:strCache>
            </c:strRef>
          </c:cat>
          <c:val>
            <c:numRef>
              <c:f>Sheet1!$B$2:$B$17</c:f>
              <c:numCache>
                <c:formatCode>[$-409]d\-mmm\-yyyy;@</c:formatCode>
                <c:ptCount val="16"/>
                <c:pt idx="0">
                  <c:v>43499</c:v>
                </c:pt>
                <c:pt idx="1">
                  <c:v>43506</c:v>
                </c:pt>
                <c:pt idx="2">
                  <c:v>43506</c:v>
                </c:pt>
                <c:pt idx="3">
                  <c:v>43509</c:v>
                </c:pt>
                <c:pt idx="4">
                  <c:v>43516</c:v>
                </c:pt>
                <c:pt idx="5">
                  <c:v>43518</c:v>
                </c:pt>
                <c:pt idx="6">
                  <c:v>43522</c:v>
                </c:pt>
                <c:pt idx="7">
                  <c:v>43525</c:v>
                </c:pt>
                <c:pt idx="8">
                  <c:v>43525</c:v>
                </c:pt>
                <c:pt idx="9">
                  <c:v>43537</c:v>
                </c:pt>
                <c:pt idx="10">
                  <c:v>43555</c:v>
                </c:pt>
                <c:pt idx="11">
                  <c:v>43558</c:v>
                </c:pt>
                <c:pt idx="12">
                  <c:v>43566</c:v>
                </c:pt>
                <c:pt idx="13">
                  <c:v>43576</c:v>
                </c:pt>
                <c:pt idx="14">
                  <c:v>43586</c:v>
                </c:pt>
                <c:pt idx="15">
                  <c:v>43607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35-47F7-AE7C-9F94E3EC05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Sheet1!$A$2:$A$17</c:f>
              <c:strCache>
                <c:ptCount val="16"/>
                <c:pt idx="0">
                  <c:v>Hardware Design</c:v>
                </c:pt>
                <c:pt idx="1">
                  <c:v>Design and Build of Database</c:v>
                </c:pt>
                <c:pt idx="2">
                  <c:v>PCB Design and Build </c:v>
                </c:pt>
                <c:pt idx="3">
                  <c:v>Deisgn and Build of Front End Mobile App</c:v>
                </c:pt>
                <c:pt idx="4">
                  <c:v>Deisgn and Build of Front End Web App</c:v>
                </c:pt>
                <c:pt idx="5">
                  <c:v>Integration with Backend(Mobile)</c:v>
                </c:pt>
                <c:pt idx="6">
                  <c:v>Mobile App Testing</c:v>
                </c:pt>
                <c:pt idx="7">
                  <c:v>Integration with Backend(Web App)</c:v>
                </c:pt>
                <c:pt idx="8">
                  <c:v>Hardware Prototype for Identification</c:v>
                </c:pt>
                <c:pt idx="9">
                  <c:v>Prototype  for Classification</c:v>
                </c:pt>
                <c:pt idx="10">
                  <c:v>Prototype Test</c:v>
                </c:pt>
                <c:pt idx="11">
                  <c:v>Web App Testing</c:v>
                </c:pt>
                <c:pt idx="12">
                  <c:v>Integration with data from hardware</c:v>
                </c:pt>
                <c:pt idx="13">
                  <c:v>Actual Hardware Build</c:v>
                </c:pt>
                <c:pt idx="14">
                  <c:v>Entire System Test</c:v>
                </c:pt>
                <c:pt idx="15">
                  <c:v>Preparation for 2nd Sem Project Defence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7</c:v>
                </c:pt>
                <c:pt idx="1">
                  <c:v>3</c:v>
                </c:pt>
                <c:pt idx="2">
                  <c:v>7</c:v>
                </c:pt>
                <c:pt idx="3">
                  <c:v>9</c:v>
                </c:pt>
                <c:pt idx="4">
                  <c:v>9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12</c:v>
                </c:pt>
                <c:pt idx="9">
                  <c:v>12</c:v>
                </c:pt>
                <c:pt idx="10">
                  <c:v>11</c:v>
                </c:pt>
                <c:pt idx="11">
                  <c:v>3</c:v>
                </c:pt>
                <c:pt idx="12">
                  <c:v>11</c:v>
                </c:pt>
                <c:pt idx="13">
                  <c:v>10</c:v>
                </c:pt>
                <c:pt idx="14">
                  <c:v>20</c:v>
                </c:pt>
                <c:pt idx="1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35-47F7-AE7C-9F94E3EC05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66041496"/>
        <c:axId val="366037968"/>
        <c:axId val="0"/>
      </c:bar3DChart>
      <c:catAx>
        <c:axId val="3660414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037968"/>
        <c:crosses val="autoZero"/>
        <c:auto val="1"/>
        <c:lblAlgn val="ctr"/>
        <c:lblOffset val="100"/>
        <c:noMultiLvlLbl val="0"/>
      </c:catAx>
      <c:valAx>
        <c:axId val="366037968"/>
        <c:scaling>
          <c:orientation val="minMax"/>
          <c:max val="43607"/>
          <c:min val="43499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409]d\-mmm\-yyyy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041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74474-4DF3-4860-8DE8-A62C577180C2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4F7F7-D4A6-423C-AFC8-30189A21A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82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0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4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89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24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33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95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0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8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16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4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6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A89E0-FC84-43F1-BA3B-4BD1BD9C7B5D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D5A01-BF31-41AE-ABAC-3EC039B6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9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813745"/>
            <a:ext cx="64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ELECTRONIC TOLL  </a:t>
            </a:r>
          </a:p>
          <a:p>
            <a:r>
              <a:rPr lang="en-US" sz="6000" dirty="0"/>
              <a:t>COLLECTION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38200" y="3783782"/>
            <a:ext cx="4554940" cy="113964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200" dirty="0">
                <a:solidFill>
                  <a:schemeClr val="tx1"/>
                </a:solidFill>
              </a:rPr>
              <a:t>Supervisor:</a:t>
            </a:r>
          </a:p>
          <a:p>
            <a:pPr marL="0" indent="0" fontAlgn="base">
              <a:buNone/>
            </a:pPr>
            <a:r>
              <a:rPr lang="en-US" sz="11200" dirty="0">
                <a:solidFill>
                  <a:schemeClr val="tx1"/>
                </a:solidFill>
              </a:rPr>
              <a:t>Dr. Bright Yeboah-Akowuah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C794955-E176-42AE-8C63-1CB5BD4CFB44}"/>
              </a:ext>
            </a:extLst>
          </p:cNvPr>
          <p:cNvSpPr txBox="1">
            <a:spLocks/>
          </p:cNvSpPr>
          <p:nvPr/>
        </p:nvSpPr>
        <p:spPr>
          <a:xfrm>
            <a:off x="5638800" y="3783782"/>
            <a:ext cx="3962399" cy="137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200" dirty="0">
                <a:solidFill>
                  <a:schemeClr val="tx1"/>
                </a:solidFill>
              </a:rPr>
              <a:t>Project Members:</a:t>
            </a:r>
          </a:p>
          <a:p>
            <a:r>
              <a:rPr lang="en-US" sz="11200" dirty="0">
                <a:solidFill>
                  <a:schemeClr val="tx1"/>
                </a:solidFill>
              </a:rPr>
              <a:t>Abeka Ama Tabitha</a:t>
            </a:r>
          </a:p>
          <a:p>
            <a:r>
              <a:rPr lang="en-US" sz="11200" dirty="0">
                <a:solidFill>
                  <a:schemeClr val="tx1"/>
                </a:solidFill>
              </a:rPr>
              <a:t>Acquaye Christabel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5A6CC-897A-440D-B1AC-8E496364A0D8}"/>
              </a:ext>
            </a:extLst>
          </p:cNvPr>
          <p:cNvSpPr txBox="1"/>
          <p:nvPr/>
        </p:nvSpPr>
        <p:spPr>
          <a:xfrm>
            <a:off x="10175966" y="6324601"/>
            <a:ext cx="457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268200" cy="1246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E6085-8E3A-4F94-BD5F-FFB60F61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253" y="685800"/>
            <a:ext cx="8534400" cy="477256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52799" y="152400"/>
            <a:ext cx="5903309" cy="7635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SYSTEM BLOCK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B06DD-B526-4D98-BBDF-54D9AA9E57AB}"/>
              </a:ext>
            </a:extLst>
          </p:cNvPr>
          <p:cNvSpPr txBox="1"/>
          <p:nvPr/>
        </p:nvSpPr>
        <p:spPr>
          <a:xfrm>
            <a:off x="11049000" y="6396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1920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" y="5629216"/>
            <a:ext cx="12192000" cy="12464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19400" y="110404"/>
            <a:ext cx="7434096" cy="7342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SOFTWARE ENGINEERING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46C0C-1E84-45ED-B1EC-6BF05CC3A447}"/>
              </a:ext>
            </a:extLst>
          </p:cNvPr>
          <p:cNvSpPr txBox="1"/>
          <p:nvPr/>
        </p:nvSpPr>
        <p:spPr>
          <a:xfrm>
            <a:off x="10972800" y="6396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44634"/>
            <a:ext cx="9753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1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38800"/>
            <a:ext cx="12192001" cy="1246496"/>
          </a:xfrm>
          <a:prstGeom prst="rect">
            <a:avLst/>
          </a:prstGeom>
        </p:spPr>
      </p:pic>
      <p:sp>
        <p:nvSpPr>
          <p:cNvPr id="8" name="Google Shape;243;p31">
            <a:extLst>
              <a:ext uri="{FF2B5EF4-FFF2-40B4-BE49-F238E27FC236}">
                <a16:creationId xmlns:a16="http://schemas.microsoft.com/office/drawing/2014/main" id="{1FCC33AE-A219-4036-96E1-CF659F2E49CB}"/>
              </a:ext>
            </a:extLst>
          </p:cNvPr>
          <p:cNvSpPr txBox="1">
            <a:spLocks/>
          </p:cNvSpPr>
          <p:nvPr/>
        </p:nvSpPr>
        <p:spPr>
          <a:xfrm>
            <a:off x="3201592" y="51367"/>
            <a:ext cx="6562894" cy="67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800" dirty="0">
                <a:solidFill>
                  <a:schemeClr val="tx1"/>
                </a:solidFill>
                <a:latin typeface="+mj-lt"/>
              </a:rPr>
              <a:t>USE CASE: ADMINISTRATOR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609600"/>
            <a:ext cx="5838994" cy="4805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E035DF-ABE4-4B42-A37D-CF64889DE83B}"/>
              </a:ext>
            </a:extLst>
          </p:cNvPr>
          <p:cNvSpPr txBox="1"/>
          <p:nvPr/>
        </p:nvSpPr>
        <p:spPr>
          <a:xfrm>
            <a:off x="11049000" y="640186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81060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191999" cy="1219200"/>
          </a:xfrm>
          <a:prstGeom prst="rect">
            <a:avLst/>
          </a:prstGeom>
        </p:spPr>
      </p:pic>
      <p:sp>
        <p:nvSpPr>
          <p:cNvPr id="9" name="Google Shape;243;p31"/>
          <p:cNvSpPr txBox="1">
            <a:spLocks/>
          </p:cNvSpPr>
          <p:nvPr/>
        </p:nvSpPr>
        <p:spPr>
          <a:xfrm>
            <a:off x="4426527" y="21474"/>
            <a:ext cx="3404260" cy="605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800" dirty="0">
                <a:solidFill>
                  <a:schemeClr val="tx1"/>
                </a:solidFill>
                <a:latin typeface="+mj-lt"/>
              </a:rPr>
              <a:t>USE CASE: USER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CF70C338-4163-4D86-A396-5C9E9D68F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711713"/>
            <a:ext cx="6781800" cy="4842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7322FB-A5E4-4F32-9A51-171261135194}"/>
              </a:ext>
            </a:extLst>
          </p:cNvPr>
          <p:cNvSpPr txBox="1"/>
          <p:nvPr/>
        </p:nvSpPr>
        <p:spPr>
          <a:xfrm>
            <a:off x="11125200" y="6374564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3375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14" y="5638800"/>
            <a:ext cx="12208213" cy="1219200"/>
          </a:xfrm>
          <a:prstGeom prst="rect">
            <a:avLst/>
          </a:prstGeom>
        </p:spPr>
      </p:pic>
      <p:sp>
        <p:nvSpPr>
          <p:cNvPr id="9" name="Google Shape;243;p31"/>
          <p:cNvSpPr txBox="1">
            <a:spLocks/>
          </p:cNvSpPr>
          <p:nvPr/>
        </p:nvSpPr>
        <p:spPr>
          <a:xfrm>
            <a:off x="4724400" y="1"/>
            <a:ext cx="3404260" cy="581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800" dirty="0">
                <a:solidFill>
                  <a:schemeClr val="tx1"/>
                </a:solidFill>
                <a:latin typeface="+mj-lt"/>
              </a:rPr>
              <a:t>ER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322FB-A5E4-4F32-9A51-171261135194}"/>
              </a:ext>
            </a:extLst>
          </p:cNvPr>
          <p:cNvSpPr txBox="1"/>
          <p:nvPr/>
        </p:nvSpPr>
        <p:spPr>
          <a:xfrm>
            <a:off x="11049000" y="6396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92" y="650361"/>
            <a:ext cx="9144000" cy="47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192000" cy="12464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81400" y="324009"/>
            <a:ext cx="5408008" cy="7975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PROTOTYPE FOR ADMINS</a:t>
            </a: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4CEF0990-5850-48DE-AE48-C5976A89BCCE}"/>
              </a:ext>
            </a:extLst>
          </p:cNvPr>
          <p:cNvSpPr/>
          <p:nvPr/>
        </p:nvSpPr>
        <p:spPr>
          <a:xfrm>
            <a:off x="3659791" y="1424809"/>
            <a:ext cx="4853286" cy="3588155"/>
          </a:xfrm>
          <a:custGeom>
            <a:avLst/>
            <a:gdLst/>
            <a:ahLst/>
            <a:cxnLst/>
            <a:rect l="l" t="t" r="r" b="b"/>
            <a:pathLst>
              <a:path w="143434" h="111665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272A3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75FA2-284E-441D-A442-6CB90A86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47" y="1524001"/>
            <a:ext cx="4588704" cy="2811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0CF37F-1CA8-4157-8570-A58C6FD3A778}"/>
              </a:ext>
            </a:extLst>
          </p:cNvPr>
          <p:cNvSpPr txBox="1"/>
          <p:nvPr/>
        </p:nvSpPr>
        <p:spPr>
          <a:xfrm>
            <a:off x="11049000" y="6396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5576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38800"/>
            <a:ext cx="12192001" cy="12464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88938" y="119608"/>
            <a:ext cx="5141309" cy="11526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PROTOTYPE FOR DRIVERS</a:t>
            </a:r>
          </a:p>
        </p:txBody>
      </p:sp>
      <p:pic>
        <p:nvPicPr>
          <p:cNvPr id="7" name="Adobe XD CC 1_21_2019 3_41_07 PM">
            <a:hlinkClick r:id="" action="ppaction://media"/>
            <a:extLst>
              <a:ext uri="{FF2B5EF4-FFF2-40B4-BE49-F238E27FC236}">
                <a16:creationId xmlns:a16="http://schemas.microsoft.com/office/drawing/2014/main" id="{A4B519B8-70B4-4FD4-9F89-F118B35208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05600" y="532705"/>
            <a:ext cx="2514600" cy="4667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B62135-3BE6-4F4A-ADB0-219D579178A3}"/>
              </a:ext>
            </a:extLst>
          </p:cNvPr>
          <p:cNvSpPr txBox="1"/>
          <p:nvPr/>
        </p:nvSpPr>
        <p:spPr>
          <a:xfrm>
            <a:off x="11049000" y="6396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1DAD6E-2B2B-450A-A45A-FD8D62107811}"/>
              </a:ext>
            </a:extLst>
          </p:cNvPr>
          <p:cNvGrpSpPr/>
          <p:nvPr/>
        </p:nvGrpSpPr>
        <p:grpSpPr>
          <a:xfrm>
            <a:off x="6629400" y="170569"/>
            <a:ext cx="2667000" cy="5334000"/>
            <a:chOff x="0" y="0"/>
            <a:chExt cx="2118960" cy="4395600"/>
          </a:xfrm>
        </p:grpSpPr>
        <p:sp>
          <p:nvSpPr>
            <p:cNvPr id="9" name="CustomShape 4">
              <a:extLst>
                <a:ext uri="{FF2B5EF4-FFF2-40B4-BE49-F238E27FC236}">
                  <a16:creationId xmlns:a16="http://schemas.microsoft.com/office/drawing/2014/main" id="{4CD39E08-0F3A-4ED4-AE5E-61F52CCFE277}"/>
                </a:ext>
              </a:extLst>
            </p:cNvPr>
            <p:cNvSpPr/>
            <p:nvPr/>
          </p:nvSpPr>
          <p:spPr>
            <a:xfrm>
              <a:off x="0" y="0"/>
              <a:ext cx="2118960" cy="4395600"/>
            </a:xfrm>
            <a:custGeom>
              <a:avLst/>
              <a:gdLst/>
              <a:ahLst/>
              <a:cxnLst/>
              <a:rect l="l" t="t" r="r" b="b"/>
              <a:pathLst>
                <a:path w="101027" h="20955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272A3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CustomShape 5">
              <a:extLst>
                <a:ext uri="{FF2B5EF4-FFF2-40B4-BE49-F238E27FC236}">
                  <a16:creationId xmlns:a16="http://schemas.microsoft.com/office/drawing/2014/main" id="{E83D6DC1-2630-42A7-913C-168BC21399A4}"/>
                </a:ext>
              </a:extLst>
            </p:cNvPr>
            <p:cNvSpPr/>
            <p:nvPr/>
          </p:nvSpPr>
          <p:spPr>
            <a:xfrm>
              <a:off x="847440" y="4119480"/>
              <a:ext cx="422280" cy="150120"/>
            </a:xfrm>
            <a:custGeom>
              <a:avLst/>
              <a:gdLst/>
              <a:ahLst/>
              <a:cxnLst/>
              <a:rect l="l" t="t" r="r" b="b"/>
              <a:pathLst>
                <a:path w="20162" h="7196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CustomShape 6">
              <a:extLst>
                <a:ext uri="{FF2B5EF4-FFF2-40B4-BE49-F238E27FC236}">
                  <a16:creationId xmlns:a16="http://schemas.microsoft.com/office/drawing/2014/main" id="{31B5BBC9-ED3A-43EC-A932-D5BDC7A030CA}"/>
                </a:ext>
              </a:extLst>
            </p:cNvPr>
            <p:cNvSpPr/>
            <p:nvPr/>
          </p:nvSpPr>
          <p:spPr>
            <a:xfrm>
              <a:off x="386640" y="155520"/>
              <a:ext cx="82800" cy="82800"/>
            </a:xfrm>
            <a:custGeom>
              <a:avLst/>
              <a:gdLst/>
              <a:ahLst/>
              <a:cxnLst/>
              <a:rect l="l" t="t" r="r" b="b"/>
              <a:pathLst>
                <a:path w="3973" h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CustomShape 7">
              <a:extLst>
                <a:ext uri="{FF2B5EF4-FFF2-40B4-BE49-F238E27FC236}">
                  <a16:creationId xmlns:a16="http://schemas.microsoft.com/office/drawing/2014/main" id="{D86D811D-E7B9-4E30-B41B-B6986375F3BD}"/>
                </a:ext>
              </a:extLst>
            </p:cNvPr>
            <p:cNvSpPr/>
            <p:nvPr/>
          </p:nvSpPr>
          <p:spPr>
            <a:xfrm>
              <a:off x="855360" y="164880"/>
              <a:ext cx="408240" cy="63720"/>
            </a:xfrm>
            <a:custGeom>
              <a:avLst/>
              <a:gdLst/>
              <a:ahLst/>
              <a:cxnLst/>
              <a:rect l="l" t="t" r="r" b="b"/>
              <a:pathLst>
                <a:path w="19487" h="3074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6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192000" cy="12464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114800" y="76200"/>
            <a:ext cx="4495800" cy="609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PROJECT TIMELINES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896515"/>
              </p:ext>
            </p:extLst>
          </p:nvPr>
        </p:nvGraphicFramePr>
        <p:xfrm>
          <a:off x="0" y="685800"/>
          <a:ext cx="12192000" cy="4821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590BBC-613A-46F4-B07B-F0C9B82926D0}"/>
              </a:ext>
            </a:extLst>
          </p:cNvPr>
          <p:cNvSpPr txBox="1"/>
          <p:nvPr/>
        </p:nvSpPr>
        <p:spPr>
          <a:xfrm>
            <a:off x="11049000" y="6396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5217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4601" y="2743200"/>
            <a:ext cx="42803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prstClr val="black"/>
                </a:solidFill>
                <a:latin typeface="Calibri"/>
              </a:rPr>
              <a:t>THANK YOU</a:t>
            </a:r>
            <a:endParaRPr lang="en-US" sz="6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590BBC-613A-46F4-B07B-F0C9B82926D0}"/>
              </a:ext>
            </a:extLst>
          </p:cNvPr>
          <p:cNvSpPr txBox="1"/>
          <p:nvPr/>
        </p:nvSpPr>
        <p:spPr>
          <a:xfrm>
            <a:off x="11049000" y="6248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96221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29000" y="169525"/>
            <a:ext cx="5029200" cy="8002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PRESENTATION OUTLINE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ECE3477-D8F3-4E2F-97A1-42FEF0F1FDD6}"/>
              </a:ext>
            </a:extLst>
          </p:cNvPr>
          <p:cNvSpPr/>
          <p:nvPr/>
        </p:nvSpPr>
        <p:spPr>
          <a:xfrm>
            <a:off x="1066800" y="863052"/>
            <a:ext cx="5943600" cy="44792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  <a:ea typeface="Tinos"/>
              </a:rPr>
              <a:t>PROJECT BACKGROUND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</a:rPr>
              <a:t>PROBLEM STATEMENT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</a:rPr>
              <a:t>PROJECT OBJECTIVES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</a:rPr>
              <a:t>PROJECT SIGNIFICANCE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  <a:ea typeface="Tinos"/>
              </a:rPr>
              <a:t>LITERATURE REVIEW</a:t>
            </a:r>
            <a:endParaRPr lang="en-US" sz="2400" spc="-1" dirty="0"/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  <a:ea typeface="Tinos"/>
              </a:rPr>
              <a:t>METHODOLOGY AND PROJECT DESIGN</a:t>
            </a:r>
            <a:endParaRPr lang="en-US" sz="2400" spc="-1" dirty="0"/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  <a:ea typeface="Tinos"/>
              </a:rPr>
              <a:t>PROJECT TIMELINES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5719"/>
            <a:ext cx="12192000" cy="1233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5A6CC-897A-440D-B1AC-8E496364A0D8}"/>
              </a:ext>
            </a:extLst>
          </p:cNvPr>
          <p:cNvSpPr txBox="1"/>
          <p:nvPr/>
        </p:nvSpPr>
        <p:spPr>
          <a:xfrm>
            <a:off x="11125200" y="625254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738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192000" cy="123032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07491" y="383104"/>
            <a:ext cx="3272217" cy="763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E70A4-6334-4466-BCEF-1F5BA360F736}"/>
              </a:ext>
            </a:extLst>
          </p:cNvPr>
          <p:cNvSpPr txBox="1"/>
          <p:nvPr/>
        </p:nvSpPr>
        <p:spPr>
          <a:xfrm>
            <a:off x="11049000" y="63963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85" y="1475733"/>
            <a:ext cx="5824203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30" y="4743261"/>
            <a:ext cx="5901030" cy="780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FD57A1-E53D-4CFE-8B3B-8860C72BC5DA}"/>
              </a:ext>
            </a:extLst>
          </p:cNvPr>
          <p:cNvSpPr/>
          <p:nvPr/>
        </p:nvSpPr>
        <p:spPr>
          <a:xfrm>
            <a:off x="685800" y="1713499"/>
            <a:ext cx="3781301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  <a:ea typeface="Tinos"/>
              </a:rPr>
              <a:t>Purpose of toll collection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</a:rPr>
              <a:t>Toll collection system used in Ghana</a:t>
            </a:r>
            <a:endParaRPr lang="en-US" sz="2000" spc="-1" dirty="0">
              <a:solidFill>
                <a:srgbClr val="272A35"/>
              </a:solidFill>
            </a:endParaRP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endParaRPr lang="en-US" sz="2400" spc="-1" dirty="0">
              <a:solidFill>
                <a:srgbClr val="272A35"/>
              </a:solidFill>
            </a:endParaRP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endParaRPr lang="en-US" sz="2400" spc="-1" dirty="0">
              <a:solidFill>
                <a:srgbClr val="272A35"/>
              </a:solidFill>
              <a:latin typeface="+mj-lt"/>
            </a:endParaRPr>
          </a:p>
          <a:p>
            <a:pPr marL="89640">
              <a:lnSpc>
                <a:spcPct val="150000"/>
              </a:lnSpc>
              <a:spcBef>
                <a:spcPts val="601"/>
              </a:spcBef>
              <a:buClr>
                <a:srgbClr val="E2D7D0"/>
              </a:buClr>
            </a:pPr>
            <a:r>
              <a:rPr lang="en-US" spc="-1" dirty="0">
                <a:solidFill>
                  <a:srgbClr val="272A35"/>
                </a:solidFill>
                <a:latin typeface="Tinos"/>
              </a:rPr>
              <a:t>	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221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192000" cy="1219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00400" y="762000"/>
            <a:ext cx="4519945" cy="8222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E70A4-6334-4466-BCEF-1F5BA360F736}"/>
              </a:ext>
            </a:extLst>
          </p:cNvPr>
          <p:cNvSpPr txBox="1"/>
          <p:nvPr/>
        </p:nvSpPr>
        <p:spPr>
          <a:xfrm>
            <a:off x="11062063" y="627017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7800" y="2354239"/>
            <a:ext cx="9601200" cy="838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>
                <a:latin typeface="+mn-lt"/>
              </a:rPr>
              <a:t>The non-existence of a credible toll collection system in Ghana.</a:t>
            </a:r>
          </a:p>
        </p:txBody>
      </p:sp>
    </p:spTree>
    <p:extLst>
      <p:ext uri="{BB962C8B-B14F-4D97-AF65-F5344CB8AC3E}">
        <p14:creationId xmlns:p14="http://schemas.microsoft.com/office/powerpoint/2010/main" val="65517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192000" cy="12192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114800" y="239488"/>
            <a:ext cx="3067265" cy="763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OBJECTIVES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ECE3477-D8F3-4E2F-97A1-42FEF0F1FDD6}"/>
              </a:ext>
            </a:extLst>
          </p:cNvPr>
          <p:cNvSpPr/>
          <p:nvPr/>
        </p:nvSpPr>
        <p:spPr>
          <a:xfrm>
            <a:off x="304800" y="1035670"/>
            <a:ext cx="4191000" cy="236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8964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2400" spc="-1" dirty="0">
                <a:ea typeface="Calibri"/>
              </a:rPr>
              <a:t>General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ea typeface="Calibri"/>
              </a:rPr>
              <a:t>Ensure accountability on toll roads.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AC589-0C07-461D-81C3-4D5FC5C366FC}"/>
              </a:ext>
            </a:extLst>
          </p:cNvPr>
          <p:cNvSpPr txBox="1"/>
          <p:nvPr/>
        </p:nvSpPr>
        <p:spPr>
          <a:xfrm>
            <a:off x="9906000" y="6363679"/>
            <a:ext cx="57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9ECE3477-D8F3-4E2F-97A1-42FEF0F1FDD6}"/>
              </a:ext>
            </a:extLst>
          </p:cNvPr>
          <p:cNvSpPr/>
          <p:nvPr/>
        </p:nvSpPr>
        <p:spPr>
          <a:xfrm>
            <a:off x="4800600" y="1035670"/>
            <a:ext cx="7543801" cy="45704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8964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</a:pPr>
            <a:r>
              <a:rPr lang="en-US" sz="2400" spc="-1" dirty="0">
                <a:ea typeface="Calibri"/>
              </a:rPr>
              <a:t>Specific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Calibri"/>
              </a:rPr>
              <a:t>Create a central database and web server to store and retrieve information about registered vehicles.   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Calibri"/>
              </a:rPr>
              <a:t>Create a web platform for administrators to manage the entire Electronic Toll Collection System.</a:t>
            </a:r>
            <a:endParaRPr lang="en-US" sz="2400" spc="-1" dirty="0">
              <a:latin typeface="Arial"/>
            </a:endParaRP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Calibri"/>
              </a:rPr>
              <a:t>Create a mobile client for vehicle owners to facilitate transactions and manage account information.</a:t>
            </a:r>
            <a:endParaRPr lang="en-US" sz="2400" spc="-1" dirty="0">
              <a:latin typeface="Arial"/>
            </a:endParaRPr>
          </a:p>
          <a:p>
            <a:pPr marL="89640">
              <a:lnSpc>
                <a:spcPct val="150000"/>
              </a:lnSpc>
              <a:spcBef>
                <a:spcPts val="601"/>
              </a:spcBef>
              <a:buClr>
                <a:srgbClr val="E2D7D0"/>
              </a:buClr>
            </a:pPr>
            <a:endParaRPr lang="en-US" sz="2600" spc="-1" dirty="0">
              <a:ea typeface="Calibri"/>
            </a:endParaRP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rgbClr val="E2D7D0"/>
              </a:buClr>
              <a:buFont typeface="Tinos"/>
              <a:buChar char="◈"/>
            </a:pPr>
            <a:endParaRPr lang="en-US" sz="2400" spc="-1" dirty="0">
              <a:ea typeface="Calibri"/>
            </a:endParaRPr>
          </a:p>
          <a:p>
            <a:pPr marL="89640">
              <a:lnSpc>
                <a:spcPct val="150000"/>
              </a:lnSpc>
              <a:spcBef>
                <a:spcPts val="601"/>
              </a:spcBef>
              <a:buClr>
                <a:srgbClr val="E2D7D0"/>
              </a:buClr>
            </a:pPr>
            <a:r>
              <a:rPr lang="en-US" sz="2400" spc="-1" dirty="0">
                <a:latin typeface="Arial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51165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192000" cy="124649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419600" y="332417"/>
            <a:ext cx="3067265" cy="763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SIGNIFICANCE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ECE3477-D8F3-4E2F-97A1-42FEF0F1FDD6}"/>
              </a:ext>
            </a:extLst>
          </p:cNvPr>
          <p:cNvSpPr/>
          <p:nvPr/>
        </p:nvSpPr>
        <p:spPr>
          <a:xfrm>
            <a:off x="990600" y="1447800"/>
            <a:ext cx="6324600" cy="272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ea typeface="Calibri"/>
              </a:rPr>
              <a:t>Reduction in traffic congestion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ea typeface="Calibri"/>
              </a:rPr>
              <a:t>Reduction in fuel consumption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ea typeface="Calibri"/>
              </a:rPr>
              <a:t>Reduction in carbon dioxide emissions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ea typeface="Calibri"/>
              </a:rPr>
              <a:t>Saving time in travel</a:t>
            </a:r>
          </a:p>
          <a:p>
            <a:pPr marL="89640">
              <a:lnSpc>
                <a:spcPct val="150000"/>
              </a:lnSpc>
              <a:spcBef>
                <a:spcPts val="601"/>
              </a:spcBef>
              <a:buClr>
                <a:srgbClr val="E2D7D0"/>
              </a:buClr>
            </a:pPr>
            <a:endParaRPr lang="en-US" sz="2400" spc="-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AC589-0C07-461D-81C3-4D5FC5C366FC}"/>
              </a:ext>
            </a:extLst>
          </p:cNvPr>
          <p:cNvSpPr txBox="1"/>
          <p:nvPr/>
        </p:nvSpPr>
        <p:spPr>
          <a:xfrm>
            <a:off x="11049000" y="6423631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5207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192000" cy="124649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810000" y="151905"/>
            <a:ext cx="5503341" cy="6358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LITERATURE REVIEW</a:t>
            </a:r>
            <a:br>
              <a:rPr lang="en-US" sz="3600" dirty="0"/>
            </a:br>
            <a:endParaRPr lang="en-US" sz="3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D57A1-E53D-4CFE-8B3B-8860C72BC5DA}"/>
              </a:ext>
            </a:extLst>
          </p:cNvPr>
          <p:cNvSpPr/>
          <p:nvPr/>
        </p:nvSpPr>
        <p:spPr>
          <a:xfrm>
            <a:off x="287942" y="967716"/>
            <a:ext cx="378130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  <a:ea typeface="Tinos"/>
              </a:rPr>
              <a:t>Harris County Toll Road Authority (EZ Tag) in Houston, USA.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</a:rPr>
              <a:t>RFID technology used</a:t>
            </a:r>
            <a:r>
              <a:rPr lang="en-US" sz="2000" spc="-1" dirty="0">
                <a:solidFill>
                  <a:srgbClr val="272A35"/>
                </a:solidFill>
              </a:rPr>
              <a:t>. 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endParaRPr lang="en-US" sz="2400" spc="-1" dirty="0">
              <a:solidFill>
                <a:srgbClr val="272A35"/>
              </a:solidFill>
            </a:endParaRP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endParaRPr lang="en-US" sz="2400" spc="-1" dirty="0">
              <a:solidFill>
                <a:srgbClr val="272A35"/>
              </a:solidFill>
              <a:latin typeface="+mj-lt"/>
            </a:endParaRPr>
          </a:p>
          <a:p>
            <a:pPr marL="89640">
              <a:lnSpc>
                <a:spcPct val="150000"/>
              </a:lnSpc>
              <a:spcBef>
                <a:spcPts val="601"/>
              </a:spcBef>
              <a:buClr>
                <a:srgbClr val="E2D7D0"/>
              </a:buClr>
            </a:pPr>
            <a:r>
              <a:rPr lang="en-US" spc="-1" dirty="0">
                <a:solidFill>
                  <a:srgbClr val="272A35"/>
                </a:solidFill>
                <a:latin typeface="Tinos"/>
              </a:rPr>
              <a:t>	</a:t>
            </a:r>
            <a:endParaRPr lang="en-US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844F7-1D74-49CF-A060-BFEDAF878C21}"/>
              </a:ext>
            </a:extLst>
          </p:cNvPr>
          <p:cNvSpPr txBox="1"/>
          <p:nvPr/>
        </p:nvSpPr>
        <p:spPr>
          <a:xfrm>
            <a:off x="11042463" y="6396335"/>
            <a:ext cx="32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4" y="3648510"/>
            <a:ext cx="2579786" cy="1578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07" y="3657063"/>
            <a:ext cx="2579786" cy="1570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537" y="3653573"/>
            <a:ext cx="2594666" cy="157665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322740" y="967716"/>
            <a:ext cx="3810000" cy="44424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  <a:latin typeface="+mn-lt"/>
                <a:ea typeface="Tinos"/>
              </a:rPr>
              <a:t>Dart Charge by UK Government since November 2014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  <a:latin typeface="+mn-lt"/>
              </a:rPr>
              <a:t>ANPR System Used</a:t>
            </a:r>
            <a:r>
              <a:rPr lang="en-US" sz="2400" spc="-1" dirty="0">
                <a:solidFill>
                  <a:srgbClr val="272A35"/>
                </a:solidFill>
              </a:rPr>
              <a:t>.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endParaRPr lang="en-US" sz="2400" spc="-1" dirty="0">
              <a:solidFill>
                <a:srgbClr val="272A35"/>
              </a:solidFill>
              <a:latin typeface="+mn-lt"/>
            </a:endParaRPr>
          </a:p>
          <a:p>
            <a:br>
              <a:rPr lang="en-US" sz="3600" dirty="0"/>
            </a:br>
            <a:endParaRPr lang="en-US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FD57A1-E53D-4CFE-8B3B-8860C72BC5DA}"/>
              </a:ext>
            </a:extLst>
          </p:cNvPr>
          <p:cNvSpPr/>
          <p:nvPr/>
        </p:nvSpPr>
        <p:spPr>
          <a:xfrm>
            <a:off x="4424341" y="995149"/>
            <a:ext cx="3543300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</a:rPr>
              <a:t>Autobahn toll collect for trucks in Germany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r>
              <a:rPr lang="en-US" sz="2400" spc="-1" dirty="0">
                <a:solidFill>
                  <a:srgbClr val="272A35"/>
                </a:solidFill>
              </a:rPr>
              <a:t>Odometer and GPS used.</a:t>
            </a: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endParaRPr lang="en-US" sz="2400" spc="-1" dirty="0">
              <a:solidFill>
                <a:srgbClr val="272A35"/>
              </a:solidFill>
            </a:endParaRPr>
          </a:p>
          <a:p>
            <a:pPr marL="457200" indent="-367560">
              <a:lnSpc>
                <a:spcPct val="150000"/>
              </a:lnSpc>
              <a:spcBef>
                <a:spcPts val="601"/>
              </a:spcBef>
              <a:buClr>
                <a:schemeClr val="accent2">
                  <a:lumMod val="60000"/>
                  <a:lumOff val="40000"/>
                </a:schemeClr>
              </a:buClr>
              <a:buFont typeface="Tinos"/>
              <a:buChar char="◈"/>
            </a:pPr>
            <a:endParaRPr lang="en-US" sz="2400" spc="-1" dirty="0">
              <a:solidFill>
                <a:srgbClr val="272A35"/>
              </a:solidFill>
              <a:latin typeface="+mj-lt"/>
            </a:endParaRPr>
          </a:p>
          <a:p>
            <a:pPr marL="89640">
              <a:lnSpc>
                <a:spcPct val="150000"/>
              </a:lnSpc>
              <a:spcBef>
                <a:spcPts val="601"/>
              </a:spcBef>
              <a:buClr>
                <a:srgbClr val="E2D7D0"/>
              </a:buClr>
            </a:pPr>
            <a:r>
              <a:rPr lang="en-US" spc="-1" dirty="0">
                <a:solidFill>
                  <a:srgbClr val="272A35"/>
                </a:solidFill>
                <a:latin typeface="Tinos"/>
              </a:rPr>
              <a:t>	</a:t>
            </a: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77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1088"/>
            <a:ext cx="12192000" cy="1234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D944D7-C7CA-4E32-AA7D-35574F79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23554"/>
            <a:ext cx="4335343" cy="4927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DCCB45-2E4F-4639-910B-EA9E98190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486" y="1180341"/>
            <a:ext cx="6789856" cy="407745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57601" y="202942"/>
            <a:ext cx="5257799" cy="7114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SYSTEM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46C0C-1E84-45ED-B1EC-6BF05CC3A447}"/>
              </a:ext>
            </a:extLst>
          </p:cNvPr>
          <p:cNvSpPr txBox="1"/>
          <p:nvPr/>
        </p:nvSpPr>
        <p:spPr>
          <a:xfrm>
            <a:off x="11125200" y="63963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8452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0"/>
            <a:ext cx="12192000" cy="117029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91000" y="-14514"/>
            <a:ext cx="4491417" cy="763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SYSTEM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45FB4-98BD-4069-97A5-583F0EAB6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09" y="523164"/>
            <a:ext cx="9448800" cy="5191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33C18-42CD-4A61-BCDD-0586351E227B}"/>
              </a:ext>
            </a:extLst>
          </p:cNvPr>
          <p:cNvSpPr txBox="1"/>
          <p:nvPr/>
        </p:nvSpPr>
        <p:spPr>
          <a:xfrm>
            <a:off x="11049000" y="6396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23834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Traffic-Vehicles-PowerPoint-Template-1111</Template>
  <TotalTime>2183</TotalTime>
  <Words>225</Words>
  <Application>Microsoft Office PowerPoint</Application>
  <PresentationFormat>Widescreen</PresentationFormat>
  <Paragraphs>82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Tinos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Christabel Acquaye</dc:creator>
  <cp:lastModifiedBy>Christabel Acquaye</cp:lastModifiedBy>
  <cp:revision>61</cp:revision>
  <dcterms:created xsi:type="dcterms:W3CDTF">2019-01-22T17:53:33Z</dcterms:created>
  <dcterms:modified xsi:type="dcterms:W3CDTF">2019-02-21T15:12:25Z</dcterms:modified>
</cp:coreProperties>
</file>